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069CF8-44B3-499C-AC89-F25E6D8003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36601-1F37-4A49-A08D-2E5132C5F1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A7EDA-0362-461B-8ABD-8A7CBBAC69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F89BE88-F2E7-4FF6-845A-74D097A11C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5C499D-B3E1-4878-AE39-B004D0A6E5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81573-919E-467F-A42E-68F3CB9643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04427-42CF-418B-9E1C-23F29048FC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5552E-44F2-46B2-86DF-136C28C140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30576-9CA8-4077-AB62-67074ED38A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CABEAB-4EBC-45CF-B768-50C6A1FB3D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2D4B7-0C9A-47D2-9BF9-A80EC4B597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31951-483B-4D71-8552-24DB324EF83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CA661-EE74-40F7-8EA8-F31964C6E5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34A32B-D879-4575-A4BE-A8D5AE6CA01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733550"/>
            <a:ext cx="7696200" cy="2305050"/>
          </a:xfrm>
        </p:spPr>
        <p:txBody>
          <a:bodyPr/>
          <a:lstStyle/>
          <a:p>
            <a:r>
              <a:rPr lang="en-US" sz="4800" b="1" dirty="0" smtClean="0">
                <a:solidFill>
                  <a:srgbClr val="0000FF"/>
                </a:solidFill>
              </a:rPr>
              <a:t>10</a:t>
            </a:r>
            <a:r>
              <a:rPr lang="ru-RU" sz="4800" b="1" dirty="0" smtClean="0">
                <a:solidFill>
                  <a:srgbClr val="0000FF"/>
                </a:solidFill>
              </a:rPr>
              <a:t> </a:t>
            </a:r>
            <a:r>
              <a:rPr lang="ru-RU" sz="4800" b="1" dirty="0">
                <a:solidFill>
                  <a:srgbClr val="0000FF"/>
                </a:solidFill>
              </a:rPr>
              <a:t>КОМПЛЕКСНЫЕ СХЕМЫ ЗАМЕЩЕНИЯ НЕСИММЕТРИЧНОГО КЗ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При КЗ на выводах генератора</a:t>
            </a:r>
            <a:r>
              <a:rPr lang="ru-RU" sz="3600"/>
              <a:t> 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в удаленных точках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 </a:t>
            </a:r>
            <a:r>
              <a:rPr lang="ru-RU" sz="3600">
                <a:solidFill>
                  <a:srgbClr val="FF0000"/>
                </a:solidFill>
              </a:rPr>
              <a:t>При удаленном КЗ</a:t>
            </a:r>
            <a:r>
              <a:rPr lang="ru-RU" sz="3600"/>
              <a:t> большее </a:t>
            </a:r>
            <a:r>
              <a:rPr lang="ru-RU" sz="3600">
                <a:solidFill>
                  <a:srgbClr val="0000FF"/>
                </a:solidFill>
              </a:rPr>
              <a:t>влияние </a:t>
            </a:r>
          </a:p>
          <a:p>
            <a:pPr algn="just">
              <a:buFontTx/>
              <a:buNone/>
            </a:pPr>
            <a:r>
              <a:rPr lang="ru-RU" sz="3600"/>
              <a:t>оказывает внешнее </a:t>
            </a:r>
            <a:r>
              <a:rPr lang="ru-RU" sz="3600">
                <a:solidFill>
                  <a:srgbClr val="0000FF"/>
                </a:solidFill>
              </a:rPr>
              <a:t>сопротивление</a:t>
            </a:r>
            <a:r>
              <a:rPr lang="ru-RU" sz="3600"/>
              <a:t>, а не </a:t>
            </a:r>
          </a:p>
          <a:p>
            <a:pPr algn="just">
              <a:buFontTx/>
              <a:buNone/>
            </a:pPr>
            <a:r>
              <a:rPr lang="ru-RU" sz="3600"/>
              <a:t>реакция якоря и напряжение на выводах </a:t>
            </a:r>
          </a:p>
          <a:p>
            <a:pPr algn="just">
              <a:buFontTx/>
              <a:buNone/>
            </a:pPr>
            <a:r>
              <a:rPr lang="ru-RU" sz="3600"/>
              <a:t>генератора </a:t>
            </a:r>
            <a:r>
              <a:rPr lang="ru-RU" sz="3600">
                <a:solidFill>
                  <a:srgbClr val="0000FF"/>
                </a:solidFill>
              </a:rPr>
              <a:t>остается постоянным</a:t>
            </a:r>
            <a:r>
              <a:rPr lang="ru-RU" sz="3600"/>
              <a:t>.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04800" y="609600"/>
          <a:ext cx="2362200" cy="1008063"/>
        </p:xfrm>
        <a:graphic>
          <a:graphicData uri="http://schemas.openxmlformats.org/presentationml/2006/ole">
            <p:oleObj spid="_x0000_s14340" name="Формула" r:id="rId3" imgW="710891" imgH="304668" progId="Equation.3">
              <p:embed/>
            </p:oleObj>
          </a:graphicData>
        </a:graphic>
      </p:graphicFrame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800600" y="1676400"/>
          <a:ext cx="2209800" cy="942975"/>
        </p:xfrm>
        <a:graphic>
          <a:graphicData uri="http://schemas.openxmlformats.org/presentationml/2006/ole">
            <p:oleObj spid="_x0000_s14342" name="Формула" r:id="rId4" imgW="710891" imgH="30466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ru-RU" sz="2400"/>
              <a:t>  </a:t>
            </a:r>
            <a:r>
              <a:rPr lang="ru-RU">
                <a:solidFill>
                  <a:srgbClr val="FF0000"/>
                </a:solidFill>
              </a:rPr>
              <a:t>Однофазные КЗ,</a:t>
            </a:r>
            <a:r>
              <a:rPr lang="ru-RU"/>
              <a:t> как правило бывают на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значительном удалении от ЭС и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также значительны, поэтому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соотношения между токами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одно и 3-х фазными КЗ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составляют 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ru-RU"/>
          </a:p>
          <a:p>
            <a:pPr algn="just">
              <a:lnSpc>
                <a:spcPct val="80000"/>
              </a:lnSpc>
              <a:buFontTx/>
              <a:buNone/>
            </a:pPr>
            <a:endParaRPr lang="ru-RU" sz="2400"/>
          </a:p>
          <a:p>
            <a:pPr algn="just">
              <a:lnSpc>
                <a:spcPct val="80000"/>
              </a:lnSpc>
              <a:buFontTx/>
              <a:buNone/>
            </a:pPr>
            <a:endParaRPr lang="ru-RU" sz="2400"/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>
                <a:solidFill>
                  <a:srgbClr val="FF0000"/>
                </a:solidFill>
              </a:rPr>
              <a:t>Для ограничения токов (1)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КЗ, </a:t>
            </a:r>
            <a:r>
              <a:rPr lang="ru-RU"/>
              <a:t>где возможно,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применяют </a:t>
            </a:r>
            <a:r>
              <a:rPr lang="ru-RU">
                <a:solidFill>
                  <a:srgbClr val="0000FF"/>
                </a:solidFill>
              </a:rPr>
              <a:t>разземление</a:t>
            </a:r>
            <a:r>
              <a:rPr lang="ru-RU"/>
              <a:t> части нейтралей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трансформаторов и </a:t>
            </a:r>
            <a:r>
              <a:rPr lang="ru-RU">
                <a:solidFill>
                  <a:srgbClr val="0000FF"/>
                </a:solidFill>
              </a:rPr>
              <a:t>заземление</a:t>
            </a:r>
            <a:r>
              <a:rPr lang="ru-RU"/>
              <a:t> через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специальные токоограничивающие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/>
              <a:t>сопротивления.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ru-RU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638800" y="1447800"/>
          <a:ext cx="2514600" cy="2200275"/>
        </p:xfrm>
        <a:graphic>
          <a:graphicData uri="http://schemas.openxmlformats.org/presentationml/2006/ole">
            <p:oleObj spid="_x0000_s16388" name="Формула" r:id="rId3" imgW="685800" imgH="596900" progId="Equation.3">
              <p:embed/>
            </p:oleObj>
          </a:graphicData>
        </a:graphic>
      </p:graphicFrame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6477000" y="457200"/>
          <a:ext cx="1447800" cy="574675"/>
        </p:xfrm>
        <a:graphic>
          <a:graphicData uri="http://schemas.openxmlformats.org/presentationml/2006/ole">
            <p:oleObj spid="_x0000_s16390" name="Формула" r:id="rId4" imgW="5969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Двух фазное КЗ на землю </a:t>
            </a:r>
          </a:p>
          <a:p>
            <a:pPr>
              <a:buFontTx/>
              <a:buNone/>
            </a:pPr>
            <a:r>
              <a:rPr lang="ru-RU"/>
              <a:t>Токи также зависят от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Если                     , то                     .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Если                     , то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 Поэтому при выборе оборудования расчет 2-х </a:t>
            </a:r>
          </a:p>
          <a:p>
            <a:pPr>
              <a:buFontTx/>
              <a:buNone/>
            </a:pPr>
            <a:r>
              <a:rPr lang="ru-RU"/>
              <a:t>фазного КЗ на землю не выполняется, </a:t>
            </a:r>
          </a:p>
          <a:p>
            <a:pPr>
              <a:buFontTx/>
              <a:buNone/>
            </a:pPr>
            <a:r>
              <a:rPr lang="ru-RU"/>
              <a:t>достаточно выполнить расчет только 2-х </a:t>
            </a:r>
          </a:p>
          <a:p>
            <a:pPr>
              <a:buFontTx/>
              <a:buNone/>
            </a:pPr>
            <a:r>
              <a:rPr lang="ru-RU"/>
              <a:t>фазного и однофазного КЗ.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495800" y="533400"/>
          <a:ext cx="1676400" cy="665163"/>
        </p:xfrm>
        <a:graphic>
          <a:graphicData uri="http://schemas.openxmlformats.org/presentationml/2006/ole">
            <p:oleObj spid="_x0000_s17412" name="Формула" r:id="rId3" imgW="596900" imgH="241300" progId="Equation.3">
              <p:embed/>
            </p:oleObj>
          </a:graphicData>
        </a:graphic>
      </p:graphicFrame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295400" y="1439863"/>
          <a:ext cx="1905000" cy="846137"/>
        </p:xfrm>
        <a:graphic>
          <a:graphicData uri="http://schemas.openxmlformats.org/presentationml/2006/ole">
            <p:oleObj spid="_x0000_s17414" name="Формула" r:id="rId4" imgW="685502" imgH="304668" progId="Equation.3">
              <p:embed/>
            </p:oleObj>
          </a:graphicData>
        </a:graphic>
      </p:graphicFrame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4267200" y="1447800"/>
          <a:ext cx="2057400" cy="833438"/>
        </p:xfrm>
        <a:graphic>
          <a:graphicData uri="http://schemas.openxmlformats.org/presentationml/2006/ole">
            <p:oleObj spid="_x0000_s17416" name="Формула" r:id="rId5" imgW="748975" imgH="304668" progId="Equation.3">
              <p:embed/>
            </p:oleObj>
          </a:graphicData>
        </a:graphic>
      </p:graphicFrame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1219200" y="2590800"/>
          <a:ext cx="1981200" cy="881063"/>
        </p:xfrm>
        <a:graphic>
          <a:graphicData uri="http://schemas.openxmlformats.org/presentationml/2006/ole">
            <p:oleObj spid="_x0000_s17418" name="Формула" r:id="rId6" imgW="685502" imgH="304668" progId="Equation.3">
              <p:embed/>
            </p:oleObj>
          </a:graphicData>
        </a:graphic>
      </p:graphicFrame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4343400" y="2611438"/>
          <a:ext cx="3352800" cy="887412"/>
        </p:xfrm>
        <a:graphic>
          <a:graphicData uri="http://schemas.openxmlformats.org/presentationml/2006/ole">
            <p:oleObj spid="_x0000_s17420" name="Формула" r:id="rId7" imgW="1155199" imgH="30466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10</a:t>
            </a:r>
            <a:r>
              <a:rPr lang="ru-RU" sz="3600" b="1" dirty="0" smtClean="0">
                <a:solidFill>
                  <a:srgbClr val="0000FF"/>
                </a:solidFill>
              </a:rPr>
              <a:t>.1 </a:t>
            </a:r>
            <a:r>
              <a:rPr lang="ru-RU" sz="3600" b="1" dirty="0">
                <a:solidFill>
                  <a:srgbClr val="0000FF"/>
                </a:solidFill>
              </a:rPr>
              <a:t>КОМПЛЕКСНЫЕ СХЕМЫ</a:t>
            </a:r>
            <a:r>
              <a:rPr lang="ru-RU" sz="4000" dirty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/>
              <a:t>   </a:t>
            </a:r>
            <a:r>
              <a:rPr lang="ru-RU" sz="3600">
                <a:solidFill>
                  <a:srgbClr val="FF0000"/>
                </a:solidFill>
              </a:rPr>
              <a:t>Применяются</a:t>
            </a:r>
            <a:r>
              <a:rPr lang="ru-RU" sz="3600"/>
              <a:t> когда требуется определить токи и напряжения не только в месте несимметричного КЗ, но и в других ветвях и узлах схемы.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    </a:t>
            </a:r>
            <a:r>
              <a:rPr lang="ru-RU" sz="3600">
                <a:solidFill>
                  <a:srgbClr val="FF0000"/>
                </a:solidFill>
              </a:rPr>
              <a:t>Комплексные</a:t>
            </a:r>
            <a:r>
              <a:rPr lang="ru-RU" sz="3600"/>
              <a:t> схемы удобны при использовании расчетных моделей, когда можно замерить токи и напряжения отдельных последовательностей любого участка или узла.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 sz="3600">
                <a:solidFill>
                  <a:srgbClr val="FF0000"/>
                </a:solidFill>
              </a:rPr>
              <a:t>Комплексные</a:t>
            </a:r>
            <a:r>
              <a:rPr lang="ru-RU" sz="3600"/>
              <a:t> схемы замещения 2-х и </a:t>
            </a:r>
          </a:p>
          <a:p>
            <a:pPr algn="just">
              <a:buFontTx/>
              <a:buNone/>
            </a:pPr>
            <a:r>
              <a:rPr lang="ru-RU" sz="3600"/>
              <a:t>2-х фазного КЗ на землю получаются </a:t>
            </a:r>
          </a:p>
          <a:p>
            <a:pPr algn="just">
              <a:buFontTx/>
              <a:buNone/>
            </a:pPr>
            <a:r>
              <a:rPr lang="ru-RU" sz="3600"/>
              <a:t>соединением начал и концов исходных </a:t>
            </a:r>
          </a:p>
          <a:p>
            <a:pPr algn="just">
              <a:buFontTx/>
              <a:buNone/>
            </a:pPr>
            <a:r>
              <a:rPr lang="ru-RU" sz="3600"/>
              <a:t>схем разных последовательностей</a:t>
            </a:r>
          </a:p>
          <a:p>
            <a:pPr algn="just">
              <a:buFontTx/>
              <a:buNone/>
            </a:pPr>
            <a:endParaRPr lang="ru-RU" sz="360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205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28600" y="2398713"/>
          <a:ext cx="6400800" cy="4078287"/>
        </p:xfrm>
        <a:graphic>
          <a:graphicData uri="http://schemas.openxmlformats.org/presentationml/2006/ole">
            <p:oleObj spid="_x0000_s7172" r:id="rId3" imgW="7030641" imgH="3077289" progId="Visio.Drawing.6">
              <p:embed/>
            </p:oleObj>
          </a:graphicData>
        </a:graphic>
      </p:graphicFrame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6311900" y="2759075"/>
            <a:ext cx="28336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2800">
                <a:solidFill>
                  <a:srgbClr val="0000FF"/>
                </a:solidFill>
              </a:rPr>
              <a:t>Комплексная </a:t>
            </a:r>
          </a:p>
          <a:p>
            <a:pPr algn="ctr"/>
            <a:r>
              <a:rPr lang="ru-RU" sz="2800">
                <a:solidFill>
                  <a:srgbClr val="0000FF"/>
                </a:solidFill>
              </a:rPr>
              <a:t>схема</a:t>
            </a:r>
          </a:p>
          <a:p>
            <a:pPr algn="ctr"/>
            <a:r>
              <a:rPr lang="ru-RU" sz="2800">
                <a:solidFill>
                  <a:srgbClr val="0000FF"/>
                </a:solidFill>
              </a:rPr>
              <a:t>замещения </a:t>
            </a:r>
          </a:p>
          <a:p>
            <a:pPr algn="ctr"/>
            <a:r>
              <a:rPr lang="ru-RU" sz="2800">
                <a:solidFill>
                  <a:srgbClr val="0000FF"/>
                </a:solidFill>
              </a:rPr>
              <a:t>двухфазного КЗ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>
                <a:solidFill>
                  <a:srgbClr val="0000FF"/>
                </a:solidFill>
              </a:rPr>
              <a:t>Комплексная схема замещения 2-х КЗ </a:t>
            </a:r>
          </a:p>
          <a:p>
            <a:pPr algn="ctr">
              <a:buFontTx/>
              <a:buNone/>
            </a:pPr>
            <a:r>
              <a:rPr lang="ru-RU" sz="2800">
                <a:solidFill>
                  <a:srgbClr val="0000FF"/>
                </a:solidFill>
              </a:rPr>
              <a:t>на землю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43000" y="990600"/>
          <a:ext cx="6477000" cy="5556250"/>
        </p:xfrm>
        <a:graphic>
          <a:graphicData uri="http://schemas.openxmlformats.org/presentationml/2006/ole">
            <p:oleObj spid="_x0000_s8196" r:id="rId3" imgW="7030641" imgH="3077289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 sz="2400">
                <a:solidFill>
                  <a:srgbClr val="0000FF"/>
                </a:solidFill>
              </a:rPr>
              <a:t>Комплексная схема для однофазного КЗ</a:t>
            </a:r>
            <a:r>
              <a:rPr lang="ru-RU" sz="2400"/>
              <a:t>. Отдельные </a:t>
            </a:r>
            <a:endParaRPr lang="en-US" sz="2400"/>
          </a:p>
          <a:p>
            <a:pPr algn="just">
              <a:buFontTx/>
              <a:buNone/>
            </a:pPr>
            <a:r>
              <a:rPr lang="ru-RU" sz="2400"/>
              <a:t>последовательности соединены между собой с помощью </a:t>
            </a:r>
          </a:p>
          <a:p>
            <a:pPr algn="just">
              <a:buFontTx/>
              <a:buNone/>
            </a:pPr>
            <a:r>
              <a:rPr lang="ru-RU" sz="2400"/>
              <a:t>идеальных промежуточных трансформаторов с </a:t>
            </a:r>
            <a:r>
              <a:rPr lang="en-US" sz="2400">
                <a:solidFill>
                  <a:srgbClr val="FF0000"/>
                </a:solidFill>
              </a:rPr>
              <a:t>n</a:t>
            </a:r>
            <a:r>
              <a:rPr lang="en-US" sz="2400" baseline="-25000">
                <a:solidFill>
                  <a:srgbClr val="FF0000"/>
                </a:solidFill>
              </a:rPr>
              <a:t>T</a:t>
            </a:r>
            <a:r>
              <a:rPr lang="en-US" sz="2400">
                <a:solidFill>
                  <a:srgbClr val="FF0000"/>
                </a:solidFill>
              </a:rPr>
              <a:t>=</a:t>
            </a:r>
            <a:r>
              <a:rPr lang="ru-RU" sz="2400">
                <a:solidFill>
                  <a:srgbClr val="FF0000"/>
                </a:solidFill>
              </a:rPr>
              <a:t>1:1</a:t>
            </a:r>
            <a:r>
              <a:rPr lang="ru-RU" sz="2400"/>
              <a:t>.</a:t>
            </a:r>
            <a:endParaRPr lang="en-US" sz="2400"/>
          </a:p>
          <a:p>
            <a:pPr algn="just">
              <a:buFontTx/>
              <a:buNone/>
            </a:pPr>
            <a:endParaRPr lang="ru-RU" sz="240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2014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828800" y="1673225"/>
          <a:ext cx="5562600" cy="4802188"/>
        </p:xfrm>
        <a:graphic>
          <a:graphicData uri="http://schemas.openxmlformats.org/presentationml/2006/ole">
            <p:oleObj spid="_x0000_s9220" r:id="rId3" imgW="7262812" imgH="3358515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2014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286000" y="1219200"/>
          <a:ext cx="5181600" cy="5162550"/>
        </p:xfrm>
        <a:graphic>
          <a:graphicData uri="http://schemas.openxmlformats.org/presentationml/2006/ole">
            <p:oleObj spid="_x0000_s10244" r:id="rId3" imgW="7262812" imgH="3358515" progId="Visio.Drawing.6">
              <p:embed/>
            </p:oleObj>
          </a:graphicData>
        </a:graphic>
      </p:graphicFrame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11163" y="228600"/>
            <a:ext cx="81153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2800">
                <a:solidFill>
                  <a:srgbClr val="0000FF"/>
                </a:solidFill>
              </a:rPr>
              <a:t>Приближенная комплексная схемы замещения </a:t>
            </a:r>
          </a:p>
          <a:p>
            <a:pPr algn="ctr"/>
            <a:r>
              <a:rPr lang="ru-RU" sz="2800">
                <a:solidFill>
                  <a:srgbClr val="0000FF"/>
                </a:solidFill>
              </a:rPr>
              <a:t>однофазного КЗ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0000FF"/>
                </a:solidFill>
              </a:rPr>
              <a:t>10</a:t>
            </a:r>
            <a:r>
              <a:rPr lang="ru-RU" sz="4000" dirty="0" smtClean="0">
                <a:solidFill>
                  <a:srgbClr val="0000FF"/>
                </a:solidFill>
              </a:rPr>
              <a:t>.2 </a:t>
            </a:r>
            <a:r>
              <a:rPr lang="ru-RU" sz="4000" dirty="0">
                <a:solidFill>
                  <a:srgbClr val="0000FF"/>
                </a:solidFill>
              </a:rPr>
              <a:t>Соотношения между токами при разных видах КЗ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buFontTx/>
              <a:buNone/>
            </a:pPr>
            <a:r>
              <a:rPr lang="ru-RU" dirty="0"/>
              <a:t>  </a:t>
            </a:r>
            <a:r>
              <a:rPr lang="ru-RU" sz="3600" dirty="0">
                <a:solidFill>
                  <a:srgbClr val="FF0000"/>
                </a:solidFill>
              </a:rPr>
              <a:t>2-х, 3-х фазные КЗ</a:t>
            </a:r>
          </a:p>
          <a:p>
            <a:pPr>
              <a:buFontTx/>
              <a:buNone/>
            </a:pPr>
            <a:r>
              <a:rPr lang="ru-RU" sz="3600" dirty="0"/>
              <a:t>Для упрощения принимается</a:t>
            </a:r>
          </a:p>
          <a:p>
            <a:pPr>
              <a:buFontTx/>
              <a:buNone/>
            </a:pPr>
            <a:endParaRPr lang="ru-RU" sz="3600" dirty="0"/>
          </a:p>
          <a:p>
            <a:pPr>
              <a:buFontTx/>
              <a:buNone/>
            </a:pPr>
            <a:r>
              <a:rPr lang="ru-RU" sz="3600" dirty="0"/>
              <a:t>Между начальными значениями</a:t>
            </a:r>
          </a:p>
          <a:p>
            <a:pPr>
              <a:buFontTx/>
              <a:buNone/>
            </a:pPr>
            <a:endParaRPr lang="ru-RU" dirty="0"/>
          </a:p>
          <a:p>
            <a:pPr>
              <a:buFontTx/>
              <a:buNone/>
            </a:pPr>
            <a:endParaRPr lang="ru-RU" dirty="0"/>
          </a:p>
          <a:p>
            <a:pPr>
              <a:buFontTx/>
              <a:buNone/>
            </a:pPr>
            <a:endParaRPr lang="ru-RU" dirty="0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6553200" y="2209800"/>
          <a:ext cx="2286000" cy="804863"/>
        </p:xfrm>
        <a:graphic>
          <a:graphicData uri="http://schemas.openxmlformats.org/presentationml/2006/ole">
            <p:oleObj spid="_x0000_s11268" name="Формула" r:id="rId3" imgW="672808" imgH="241195" progId="Equation.3">
              <p:embed/>
            </p:oleObj>
          </a:graphicData>
        </a:graphic>
      </p:graphicFrame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609600" y="4267200"/>
          <a:ext cx="7527925" cy="1958975"/>
        </p:xfrm>
        <a:graphic>
          <a:graphicData uri="http://schemas.openxmlformats.org/presentationml/2006/ole">
            <p:oleObj spid="_x0000_s11270" name="Формула" r:id="rId4" imgW="2311200" imgH="596880" progId="Equation.3">
              <p:embed/>
            </p:oleObj>
          </a:graphicData>
        </a:graphic>
      </p:graphicFrame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3600"/>
              <a:t>Модуль вектора периодического тока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/>
              <a:t>поврежденной фазы в месте КЗ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3600"/>
          </a:p>
          <a:p>
            <a:pPr>
              <a:lnSpc>
                <a:spcPct val="80000"/>
              </a:lnSpc>
              <a:buFontTx/>
              <a:buNone/>
            </a:pPr>
            <a:endParaRPr lang="ru-RU" sz="360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360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Ударный ток</a:t>
            </a:r>
            <a:endParaRPr lang="ru-RU" sz="3600"/>
          </a:p>
          <a:p>
            <a:pPr algn="just">
              <a:lnSpc>
                <a:spcPct val="80000"/>
              </a:lnSpc>
              <a:buFontTx/>
              <a:buNone/>
            </a:pPr>
            <a:endParaRPr lang="ru-RU" sz="3600">
              <a:solidFill>
                <a:srgbClr val="FF0000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ru-RU" sz="3600">
              <a:solidFill>
                <a:srgbClr val="FF0000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Установившиеся </a:t>
            </a:r>
            <a:r>
              <a:rPr lang="ru-RU" sz="3600"/>
              <a:t>токи при 2-х и 3-х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фазных КЗ при малом удалении КЗ от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генератора различаются значениями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>
                <a:solidFill>
                  <a:srgbClr val="0000FF"/>
                </a:solidFill>
              </a:rPr>
              <a:t>реакции якоря</a:t>
            </a:r>
            <a:r>
              <a:rPr lang="ru-RU" sz="3600"/>
              <a:t>. 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00400" y="2286000"/>
          <a:ext cx="3962400" cy="2246313"/>
        </p:xfrm>
        <a:graphic>
          <a:graphicData uri="http://schemas.openxmlformats.org/presentationml/2006/ole">
            <p:oleObj spid="_x0000_s12292" name="Формула" r:id="rId3" imgW="1143000" imgH="647700" progId="Equation.3">
              <p:embed/>
            </p:oleObj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2286000" y="1033463"/>
          <a:ext cx="3810000" cy="1231900"/>
        </p:xfrm>
        <a:graphic>
          <a:graphicData uri="http://schemas.openxmlformats.org/presentationml/2006/ole">
            <p:oleObj spid="_x0000_s12294" name="Формула" r:id="rId4" imgW="1218671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>
                <a:solidFill>
                  <a:srgbClr val="FF0000"/>
                </a:solidFill>
              </a:rPr>
              <a:t> Соотношения</a:t>
            </a:r>
            <a:r>
              <a:rPr lang="ru-RU"/>
              <a:t> между установившимися </a:t>
            </a:r>
          </a:p>
          <a:p>
            <a:pPr algn="just">
              <a:buFontTx/>
              <a:buNone/>
            </a:pPr>
            <a:r>
              <a:rPr lang="ru-RU"/>
              <a:t>значениями тока при КЗ на выводах</a:t>
            </a:r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r>
              <a:rPr lang="ru-RU"/>
              <a:t>турбогенератора </a:t>
            </a:r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r>
              <a:rPr lang="ru-RU"/>
              <a:t>гидрогенератора</a:t>
            </a:r>
          </a:p>
          <a:p>
            <a:pPr algn="just">
              <a:buFontTx/>
              <a:buNone/>
            </a:pPr>
            <a:r>
              <a:rPr lang="ru-RU">
                <a:solidFill>
                  <a:srgbClr val="FF0000"/>
                </a:solidFill>
              </a:rPr>
              <a:t>При КЗ </a:t>
            </a:r>
            <a:r>
              <a:rPr lang="ru-RU"/>
              <a:t>в удаленной точке                   </a:t>
            </a:r>
          </a:p>
          <a:p>
            <a:pPr algn="just">
              <a:buFontTx/>
              <a:buNone/>
            </a:pPr>
            <a:r>
              <a:rPr lang="ru-RU"/>
              <a:t>соотношение равно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581400" y="1447800"/>
          <a:ext cx="3276600" cy="981075"/>
        </p:xfrm>
        <a:graphic>
          <a:graphicData uri="http://schemas.openxmlformats.org/presentationml/2006/ole">
            <p:oleObj spid="_x0000_s13316" name="Формула" r:id="rId3" imgW="1015559" imgH="304668" progId="Equation.3">
              <p:embed/>
            </p:oleObj>
          </a:graphicData>
        </a:graphic>
      </p:graphicFrame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581400" y="2597150"/>
          <a:ext cx="3200400" cy="984250"/>
        </p:xfrm>
        <a:graphic>
          <a:graphicData uri="http://schemas.openxmlformats.org/presentationml/2006/ole">
            <p:oleObj spid="_x0000_s13318" name="Формула" r:id="rId4" imgW="990170" imgH="304668" progId="Equation.3">
              <p:embed/>
            </p:oleObj>
          </a:graphicData>
        </a:graphic>
      </p:graphicFrame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5334000" y="3505200"/>
          <a:ext cx="1676400" cy="608013"/>
        </p:xfrm>
        <a:graphic>
          <a:graphicData uri="http://schemas.openxmlformats.org/presentationml/2006/ole">
            <p:oleObj spid="_x0000_s13320" name="Формула" r:id="rId5" imgW="660113" imgH="241195" progId="Equation.3">
              <p:embed/>
            </p:oleObj>
          </a:graphicData>
        </a:graphic>
      </p:graphicFrame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2514600" y="4516438"/>
          <a:ext cx="4724400" cy="2187575"/>
        </p:xfrm>
        <a:graphic>
          <a:graphicData uri="http://schemas.openxmlformats.org/presentationml/2006/ole">
            <p:oleObj spid="_x0000_s13322" name="Формула" r:id="rId6" imgW="1295400" imgH="5969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305</Words>
  <Application>Microsoft PowerPoint</Application>
  <PresentationFormat>Экран (4:3)</PresentationFormat>
  <Paragraphs>79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Symbol</vt:lpstr>
      <vt:lpstr>Times New Roman</vt:lpstr>
      <vt:lpstr>Оформление по умолчанию</vt:lpstr>
      <vt:lpstr>Visio.Drawing.6</vt:lpstr>
      <vt:lpstr>Microsoft Equation 3.0</vt:lpstr>
      <vt:lpstr>10 КОМПЛЕКСНЫЕ СХЕМЫ ЗАМЕЩЕНИЯ НЕСИММЕТРИЧНОГО КЗ</vt:lpstr>
      <vt:lpstr>10.1 КОМПЛЕКСНЫЕ СХЕМЫ </vt:lpstr>
      <vt:lpstr>Слайд 3</vt:lpstr>
      <vt:lpstr>Слайд 4</vt:lpstr>
      <vt:lpstr>Слайд 5</vt:lpstr>
      <vt:lpstr>Слайд 6</vt:lpstr>
      <vt:lpstr>10.2 Соотношения между токами при разных видах КЗ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cp:lastPrinted>1601-01-01T00:00:00Z</cp:lastPrinted>
  <dcterms:created xsi:type="dcterms:W3CDTF">1601-01-01T00:00:00Z</dcterms:created>
  <dcterms:modified xsi:type="dcterms:W3CDTF">2014-01-27T17:24:36Z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